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regular.fntdata"/><Relationship Id="rId21" Type="http://schemas.openxmlformats.org/officeDocument/2006/relationships/font" Target="fonts/Montserrat-bold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2.xml"/><Relationship Id="rId24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bold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-bold.fntdata"/><Relationship Id="rId22" Type="http://schemas.openxmlformats.org/officeDocument/2006/relationships/font" Target="fonts/MontserratMedium-regular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025482d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025482d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025482db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025482db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025482db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025482db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025482db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025482db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25482d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25482d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025482d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025482d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025482d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025482d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025482d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025482d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025482d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025482d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5a3e8c0b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5a3e8c0b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025482db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025482db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API Gateway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>
            <p:ph type="title"/>
          </p:nvPr>
        </p:nvSpPr>
        <p:spPr>
          <a:xfrm>
            <a:off x="586900" y="4048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API Gateway</a:t>
            </a:r>
            <a:endParaRPr/>
          </a:p>
        </p:txBody>
      </p:sp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586900" y="12158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Excellent performance: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Provide end-users with the lowest possible latency.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Withstand traffic surges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Backend system are not called needlessly, throttle traffic and approve API requests.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>
            <p:ph type="title"/>
          </p:nvPr>
        </p:nvSpPr>
        <p:spPr>
          <a:xfrm>
            <a:off x="79785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API Gateway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6"/>
          <p:cNvSpPr txBox="1"/>
          <p:nvPr>
            <p:ph idx="1" type="body"/>
          </p:nvPr>
        </p:nvSpPr>
        <p:spPr>
          <a:xfrm>
            <a:off x="938500" y="1246025"/>
            <a:ext cx="6234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Simple monitoring: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visually monitor calls to our services using Amazon CloudWatch.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Metrics and statistics on API calls, data latency, and error rates.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/>
          <p:nvPr>
            <p:ph type="title"/>
          </p:nvPr>
        </p:nvSpPr>
        <p:spPr>
          <a:xfrm>
            <a:off x="507975" y="377050"/>
            <a:ext cx="57357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API Gateway</a:t>
            </a:r>
            <a:endParaRPr/>
          </a:p>
        </p:txBody>
      </p:sp>
      <p:sp>
        <p:nvSpPr>
          <p:cNvPr id="229" name="Google Shape;229;p47"/>
          <p:cNvSpPr txBox="1"/>
          <p:nvPr>
            <p:ph idx="1" type="body"/>
          </p:nvPr>
        </p:nvSpPr>
        <p:spPr>
          <a:xfrm>
            <a:off x="791200" y="1200700"/>
            <a:ext cx="5655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Adaptable security controls: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 IAM and Amazon Cognito,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control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who has access to our APIs.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OpenID Connect and OAuth 2 is an authentication system.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0" name="Google Shape;230;p47"/>
          <p:cNvPicPr preferRelativeResize="0"/>
          <p:nvPr/>
        </p:nvPicPr>
        <p:blipFill rotWithShape="1">
          <a:blip r:embed="rId3">
            <a:alphaModFix/>
          </a:blip>
          <a:srcRect b="3327" l="8460" r="8840" t="3476"/>
          <a:stretch/>
        </p:blipFill>
        <p:spPr>
          <a:xfrm>
            <a:off x="6512125" y="1265775"/>
            <a:ext cx="2077125" cy="23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/>
          <p:nvPr>
            <p:ph type="title"/>
          </p:nvPr>
        </p:nvSpPr>
        <p:spPr>
          <a:xfrm>
            <a:off x="667250" y="42495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API Gateway</a:t>
            </a:r>
            <a:endParaRPr/>
          </a:p>
        </p:txBody>
      </p:sp>
      <p:sp>
        <p:nvSpPr>
          <p:cNvPr id="236" name="Google Shape;236;p48"/>
          <p:cNvSpPr txBox="1"/>
          <p:nvPr>
            <p:ph idx="1" type="body"/>
          </p:nvPr>
        </p:nvSpPr>
        <p:spPr>
          <a:xfrm>
            <a:off x="667250" y="1225925"/>
            <a:ext cx="5902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Quick and easy API development: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run many versions of the same API at the same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minimum fees or prior commitments.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Only pay for API calls and data transfer out.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17025" y="414875"/>
            <a:ext cx="57357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27550" y="1185750"/>
            <a:ext cx="4500600" cy="18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AWS API Gateway is?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API Types.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does API Gateway work?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API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76850" y="4249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Gateway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76850" y="1095350"/>
            <a:ext cx="6384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Managing APIs.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Middle of a client and a set of backend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Serves as a reverse proxy.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Accepting all API calls.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Aggregating the numerous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Returning the appropriate result.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Between the client and backend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Handles and responds to the request of the user.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750" y="1641413"/>
            <a:ext cx="1947774" cy="194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657225" y="41490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Gateway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596950" y="1155600"/>
            <a:ext cx="7821600" cy="23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developers to easily construct, publish, maintain, monitor, and protect APIs.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Access data, business logic, and functionality.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Web applications, containerized and serverless workloads, are supported by API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627075" y="4550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API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687450" y="1074925"/>
            <a:ext cx="77691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Restful API: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Serverless workloads and HTTP backends.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Require API proxy capability, HTTP APIs are the ideal choice.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API Gateway also offers REST APIs.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API Gateway REST APIs,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delivers a request to a service and the service responds synchronously.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58690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API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WebSocket APIs: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real-time two-way communication applications,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Chat apps.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Streaming dashboards.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Persistent connection between,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backend service and our clients to handle message transfer.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526625" y="43497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API Gateway works?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526625" y="12359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Intercepted by the API gateway and routed.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Functions as a guardian.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 API calls from a client,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identifies which services are required.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Merges them into a uniform, smooth user experience.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526625" y="43497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API Gateway works?</a:t>
            </a:r>
            <a:endParaRPr/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617025" y="1185750"/>
            <a:ext cx="6445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Exceptional performance.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 availability.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 scalability of APIs.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Netflix API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611675" y="4123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How API Gateway works?</a:t>
            </a:r>
            <a:endParaRPr/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505525" y="1145550"/>
            <a:ext cx="6586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undreds of devices.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Due to the wide variety of devices and their requirements.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Provide a device-specific API.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an adaptor contacting six to seven backend services.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Processes billions of requests every day.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1" name="Google Shape;211;p44"/>
          <p:cNvPicPr preferRelativeResize="0"/>
          <p:nvPr/>
        </p:nvPicPr>
        <p:blipFill rotWithShape="1">
          <a:blip r:embed="rId3">
            <a:alphaModFix/>
          </a:blip>
          <a:srcRect b="10961" l="22912" r="25329" t="11404"/>
          <a:stretch/>
        </p:blipFill>
        <p:spPr>
          <a:xfrm>
            <a:off x="6921600" y="1403963"/>
            <a:ext cx="1396300" cy="20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30437DC7-8E38-4C19-A835-9B80948FE65C}"/>
</file>

<file path=customXml/itemProps2.xml><?xml version="1.0" encoding="utf-8"?>
<ds:datastoreItem xmlns:ds="http://schemas.openxmlformats.org/officeDocument/2006/customXml" ds:itemID="{27A13F61-4E6C-4F69-86CE-8F22AC120424}"/>
</file>

<file path=customXml/itemProps3.xml><?xml version="1.0" encoding="utf-8"?>
<ds:datastoreItem xmlns:ds="http://schemas.openxmlformats.org/officeDocument/2006/customXml" ds:itemID="{315454F1-AF4B-4BB0-BC09-CC16CBC8EE76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